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3" r:id="rId3"/>
    <p:sldMasterId id="2147483695" r:id="rId4"/>
  </p:sldMasterIdLst>
  <p:notesMasterIdLst>
    <p:notesMasterId r:id="rId28"/>
  </p:notesMasterIdLst>
  <p:handoutMasterIdLst>
    <p:handoutMasterId r:id="rId29"/>
  </p:handoutMasterIdLst>
  <p:sldIdLst>
    <p:sldId id="514" r:id="rId5"/>
    <p:sldId id="350" r:id="rId6"/>
    <p:sldId id="316" r:id="rId7"/>
    <p:sldId id="262" r:id="rId8"/>
    <p:sldId id="291" r:id="rId9"/>
    <p:sldId id="355" r:id="rId10"/>
    <p:sldId id="306" r:id="rId11"/>
    <p:sldId id="387" r:id="rId12"/>
    <p:sldId id="515" r:id="rId13"/>
    <p:sldId id="517" r:id="rId14"/>
    <p:sldId id="365" r:id="rId15"/>
    <p:sldId id="389" r:id="rId16"/>
    <p:sldId id="371" r:id="rId17"/>
    <p:sldId id="374" r:id="rId18"/>
    <p:sldId id="302" r:id="rId19"/>
    <p:sldId id="397" r:id="rId20"/>
    <p:sldId id="393" r:id="rId21"/>
    <p:sldId id="395" r:id="rId22"/>
    <p:sldId id="396" r:id="rId23"/>
    <p:sldId id="402" r:id="rId24"/>
    <p:sldId id="312" r:id="rId25"/>
    <p:sldId id="405" r:id="rId26"/>
    <p:sldId id="313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IXIAO" initials="NIN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000000"/>
    <a:srgbClr val="FF0000"/>
    <a:srgbClr val="CC0099"/>
    <a:srgbClr val="FF99CC"/>
    <a:srgbClr val="CC81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89981" autoAdjust="0"/>
  </p:normalViewPr>
  <p:slideViewPr>
    <p:cSldViewPr>
      <p:cViewPr varScale="1">
        <p:scale>
          <a:sx n="114" d="100"/>
          <a:sy n="114" d="100"/>
        </p:scale>
        <p:origin x="96" y="180"/>
      </p:cViewPr>
      <p:guideLst>
        <p:guide orient="horz" pos="2160"/>
        <p:guide pos="29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66" d="100"/>
          <a:sy n="166" d="100"/>
        </p:scale>
        <p:origin x="-474" y="1170"/>
      </p:cViewPr>
      <p:guideLst>
        <p:guide orient="horz" pos="288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25A5F7-D005-4C36-9C17-E53EDBA055FA}" type="datetimeFigureOut">
              <a:rPr lang="zh-CN" altLang="en-US"/>
              <a:t>20/04/17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FD91DB1-8116-4AF4-9996-94E11F5E8C5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924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ECCA1A-5754-4090-90E4-D6218644CCDC}" type="datetimeFigureOut">
              <a:rPr lang="zh-CN" altLang="en-US"/>
              <a:t>20/04/17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A83569-E620-4A90-9DEA-29C2B431878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0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F0BB63-8370-0E4C-917A-EB3BFCE1AB0C}" type="slidenum"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05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38F8C0A-8887-4DE1-81AD-EE3CF8EA6472}" type="slidenum"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8</a:t>
            </a:fld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3501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83569-E620-4A90-9DEA-29C2B43187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69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83F3-FC31-4DD6-B563-C533797D43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867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867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1DE4-9E4F-4E7A-B08C-65C3F63DF7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E439-9CA7-4071-B402-D1392BE54C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52B5-54C4-4B2F-B407-7EDDBFEEC1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BF56-163A-45EE-ABC5-13443F621B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FD8E-7F9F-465D-85F0-AAF54566D9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B8F8-90B2-4AB9-AEAC-F09DA77CFC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A6C0-6961-449C-8465-1963CCA62F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8018-DC23-4758-BC77-5988DE24142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9AAD-7728-461A-A205-3314D4D1ED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ACF9-2FCD-4719-84FC-E312C67B5D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40EF-8598-4A6C-AB72-D8EF64D430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62F2-7D9B-4196-A47D-E7779C51EB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8CB0-5825-4B32-8ED0-5584B73659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38AC-00B2-4583-912D-0E8AC0C1C62E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732C-8EF5-4A1C-A04E-643073D06C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6654-A09C-49FE-844C-30505396131C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2E66E-D922-46FB-B68E-A56B5ADD06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5403-BC21-4040-AFEE-33C1C124681C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316F0-072C-407F-8138-E15F836D73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8D7A-49AA-4083-9E99-F335ACF204C5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C008-FBCF-45F5-AB85-5642FD7B22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0DB8-1EE4-449E-BD6A-86503E97E124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9909-EECB-4A3D-B236-14F668C28C3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600E-1BFB-4E51-B1CC-C269A90D34D3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927D-4798-45E9-A1F7-F8BA7ED1BA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5120-D0AC-4D2C-9157-058AD2C639EC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B682-46D3-4804-A7F9-C9509566E8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860F-1C10-44D2-A3F5-F09A12744E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DF6C-5D38-4FE7-A13A-226C77BE7D2E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5FC29-DD28-4140-A6A6-9B3D594361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8DF79-E1D6-4EF3-9BE8-2ED2446AAE06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FB7E-7EB9-4AEB-8A34-141DAE7AC3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51A2-B92E-4152-BC96-8F4D3FCC7ED1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A68A-A061-4DBC-8361-E52784598F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429000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0506-1EF0-43F6-B717-54B7DE08C6F8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287C-9635-4925-8D9F-95B4694C6B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DE49-3D98-424B-AA20-D913CE5F4F7C}" type="datetimeFigureOut">
              <a:rPr lang="en-US"/>
              <a:t>4/17/2020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5FD2-11C4-4D1D-80F0-B74A1F93FA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7AE1-F494-4FA6-A4B7-D9A90146B8C1}" type="datetimeFigureOut">
              <a:rPr lang="en-US"/>
              <a:t>4/17/2020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E0AC-BEC1-470F-903F-2F5F3A2C2B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E767-AB26-4104-918E-BCD5D4167710}" type="datetimeFigureOut">
              <a:rPr lang="en-US"/>
              <a:t>4/17/2020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71B8-0135-4298-9C8B-6D5D5E6C08C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E75A-8AE9-4499-8077-1296D884F961}" type="datetimeFigureOut">
              <a:rPr lang="en-US"/>
              <a:t>4/17/2020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D476-AEEC-4998-B56F-E365579CC63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25DC-DA59-4735-9144-7C5A315F2467}" type="datetimeFigureOut">
              <a:rPr lang="en-US"/>
              <a:t>4/17/2020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D286-B97A-41F4-B64D-8FBDA5166C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55DA-AA4A-4DFA-85A9-86AD4BFC7005}" type="datetimeFigureOut">
              <a:rPr lang="en-US"/>
              <a:t>4/17/2020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9447-ABC7-4C73-A971-C1008A852A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222B-44F7-41CB-9898-CE214B736A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A180-77B6-423E-8229-E628EB80840F}" type="datetimeFigureOut">
              <a:rPr lang="en-US"/>
              <a:t>4/17/2020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CBC8-6EEF-4E58-BF41-F8F957B08E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F9A7-CD0D-4A90-B229-B9DBE66EDFC7}" type="datetimeFigureOut">
              <a:rPr lang="en-US"/>
              <a:t>4/17/2020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3DF9-3733-4EC4-8E94-EB5626866C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5E43-2706-4430-ADB9-46EA38282399}" type="datetimeFigureOut">
              <a:rPr lang="en-US"/>
              <a:t>4/17/2020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DEAD-ED28-4746-BE38-EBA84981AA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34AB-B2B4-413E-B618-EE74E97A4CA5}" type="datetimeFigureOut">
              <a:rPr lang="en-US"/>
              <a:t>4/17/2020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103D2-DF19-4FED-8EDA-107938C60D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A335-8BBD-48D6-A00F-03FA758B005C}" type="datetimeFigureOut">
              <a:rPr lang="en-US"/>
              <a:t>4/17/2020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1B17-75C1-4191-B9E9-89BFF0CDF0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92882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4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45770"/>
            <a:ext cx="1789231" cy="3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5186370" cy="6840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方正大黑简体" pitchFamily="65" charset="-122"/>
                <a:ea typeface="方正大黑简体" pitchFamily="65" charset="-122"/>
              </a:defRPr>
            </a:lvl2pPr>
            <a:lvl3pPr>
              <a:defRPr>
                <a:latin typeface="方正大黑简体" pitchFamily="65" charset="-122"/>
                <a:ea typeface="方正大黑简体" pitchFamily="65" charset="-122"/>
              </a:defRPr>
            </a:lvl3pPr>
            <a:lvl4pPr>
              <a:defRPr>
                <a:latin typeface="方正大黑简体" pitchFamily="65" charset="-122"/>
                <a:ea typeface="方正大黑简体" pitchFamily="65" charset="-122"/>
              </a:defRPr>
            </a:lvl4pPr>
            <a:lvl5pPr>
              <a:defRPr>
                <a:latin typeface="方正大黑简体" pitchFamily="65" charset="-122"/>
                <a:ea typeface="方正大黑简体" pitchFamily="65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4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45770"/>
            <a:ext cx="1789231" cy="3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/>
          <p:cNvCxnSpPr/>
          <p:nvPr/>
        </p:nvCxnSpPr>
        <p:spPr>
          <a:xfrm>
            <a:off x="2117725" y="3260725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683C4-8820-4315-B2F7-411B7A4AE434}" type="datetimeFigureOut">
              <a:rPr lang="en-US"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D2768-35F4-4353-AA47-8B2A58B81C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封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62" y="3643315"/>
            <a:ext cx="2498793" cy="80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-6" y="1823291"/>
            <a:ext cx="9144000" cy="1612336"/>
          </a:xfrm>
        </p:spPr>
        <p:txBody>
          <a:bodyPr/>
          <a:lstStyle>
            <a:lvl1pPr marL="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5700" b="0" kern="1200" dirty="0" smtClean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  <a:lvl2pPr marL="45720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300" b="0" kern="1200" dirty="0" smtClean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2pPr>
            <a:lvl3pPr marL="91440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300" b="0" kern="1200" dirty="0" smtClean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3pPr>
            <a:lvl4pPr marL="137033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300" b="0" kern="1200" dirty="0" smtClean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4pPr>
            <a:lvl5pPr marL="1828165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300" b="0" kern="1200" dirty="0">
                <a:solidFill>
                  <a:srgbClr val="FFFFFF"/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5932358" y="5425384"/>
            <a:ext cx="3211647" cy="1432618"/>
          </a:xfrm>
        </p:spPr>
        <p:txBody>
          <a:bodyPr/>
          <a:lstStyle>
            <a:lvl1pPr marL="343535" indent="-343535">
              <a:buNone/>
              <a:defRPr lang="zh-CN" altLang="en-US" sz="1725" b="1" kern="1200" smtClean="0">
                <a:solidFill>
                  <a:schemeClr val="bg1"/>
                </a:solidFill>
              </a:defRPr>
            </a:lvl1pPr>
            <a:lvl2pPr>
              <a:defRPr lang="zh-CN" altLang="en-US" b="1" kern="1200" smtClean="0">
                <a:cs typeface="+mn-cs"/>
              </a:defRPr>
            </a:lvl2pPr>
            <a:lvl3pPr>
              <a:defRPr lang="zh-CN" altLang="en-US" b="1" kern="1200" smtClean="0">
                <a:cs typeface="+mn-cs"/>
              </a:defRPr>
            </a:lvl3pPr>
            <a:lvl4pPr>
              <a:defRPr lang="zh-CN" altLang="en-US" b="1" kern="1200" smtClean="0">
                <a:cs typeface="+mn-cs"/>
              </a:defRPr>
            </a:lvl4pPr>
            <a:lvl5pPr>
              <a:defRPr lang="zh-CN" altLang="en-US" b="1" kern="1200">
                <a:cs typeface="+mn-cs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5"/>
          </p:nvPr>
        </p:nvSpPr>
        <p:spPr>
          <a:xfrm>
            <a:off x="2090025" y="6472594"/>
            <a:ext cx="2897019" cy="364787"/>
          </a:xfrm>
          <a:prstGeom prst="rect">
            <a:avLst/>
          </a:prstGeom>
        </p:spPr>
        <p:txBody>
          <a:bodyPr lIns="116706" tIns="58353" rIns="116706" bIns="58353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6"/>
          </p:nvPr>
        </p:nvSpPr>
        <p:spPr>
          <a:xfrm>
            <a:off x="3505000" y="6461582"/>
            <a:ext cx="2134005" cy="364787"/>
          </a:xfrm>
        </p:spPr>
        <p:txBody>
          <a:bodyPr/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75FDC1-E627-4346-BB59-8C9CED6A1C71}" type="slidenum"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/>
                <a:ea typeface="宋体" panose="02010600030101010101" pitchFamily="2" charset="-122"/>
              </a:rPr>
              <a:t>‹#›</a:t>
            </a:fld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4E4C-65C1-4793-8B69-24DCB4FB87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EDC3-A8BC-4BF4-B2B5-7FE1B1772A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94DF-4021-4FD5-B723-A4E3DA4D0F7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2E14-8F5D-4A71-B238-5AA98997C6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4603-6614-433C-AD40-483BEC2AB1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4756845-9658-4E1B-A8C9-B0B0B696E2D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66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6600CC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00CC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6600CC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20638"/>
            <a:ext cx="9144000" cy="1438276"/>
          </a:xfrm>
          <a:prstGeom prst="rect">
            <a:avLst/>
          </a:prstGeom>
          <a:solidFill>
            <a:srgbClr val="243AA8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875" y="6742113"/>
            <a:ext cx="9128125" cy="1158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</a:ln>
        </p:spPr>
        <p:txBody>
          <a:bodyPr lIns="36000" tIns="7200" rIns="36000" bIns="18000" anchor="ctr"/>
          <a:lstStyle/>
          <a:p>
            <a:pPr>
              <a:defRPr/>
            </a:pPr>
            <a:endParaRPr lang="en-US" altLang="zh-CN" sz="100">
              <a:ea typeface="宋体" panose="02010600030101010101" pitchFamily="2" charset="-122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875" y="-9525"/>
            <a:ext cx="9144000" cy="109538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</a:ln>
        </p:spPr>
        <p:txBody>
          <a:bodyPr lIns="36000" tIns="7200" rIns="36000" bIns="18000" anchor="ctr"/>
          <a:lstStyle/>
          <a:p>
            <a:pPr>
              <a:defRPr/>
            </a:pPr>
            <a:endParaRPr lang="en-US" altLang="zh-CN" sz="100">
              <a:ea typeface="宋体" panose="02010600030101010101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D134469-25FD-4795-AE5D-90EE47B103D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2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21272F-437D-4138-97EE-4EE125AF4435}" type="datetimeFigureOut">
              <a:rPr lang="en-US"/>
              <a:t>4/17/2020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090BA7-32DF-4612-9F33-CEB7906F5C8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2013年PPT78模板 拷贝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38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214313"/>
            <a:ext cx="3962400" cy="684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方正大黑简体" pitchFamily="65" charset="-122"/>
          <a:ea typeface="方正大黑简体" pitchFamily="65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方正大黑简体" pitchFamily="65" charset="-122"/>
          <a:ea typeface="方正大黑简体" pitchFamily="65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方正大黑简体" pitchFamily="65" charset="-122"/>
          <a:ea typeface="方正大黑简体" pitchFamily="65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方正大黑简体" pitchFamily="65" charset="-122"/>
          <a:ea typeface="方正大黑简体" pitchFamily="65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slide" Target="slide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102870" y="1750060"/>
            <a:ext cx="8901430" cy="17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509" tIns="43754" rIns="87509" bIns="43754">
            <a:spAutoFit/>
          </a:bodyPr>
          <a:lstStyle>
            <a:lvl1pPr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5504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web</a:t>
            </a:r>
            <a:r>
              <a:rPr lang="zh-CN" altLang="en-US" sz="45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</a:t>
            </a:r>
            <a:endParaRPr lang="en-US" altLang="zh-CN" sz="45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5504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5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评卷员</a:t>
            </a:r>
            <a:r>
              <a:rPr lang="zh-CN" sz="45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sz="4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培训</a:t>
            </a:r>
            <a:endParaRPr kumimoji="0" lang="zh-CN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92574" y="3848142"/>
            <a:ext cx="8063441" cy="195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09" tIns="43754" rIns="87509" bIns="43754">
            <a:spAutoFit/>
          </a:bodyPr>
          <a:lstStyle>
            <a:lvl1pPr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55040" rtl="0" eaLnBrk="1" fontAlgn="base" latinLnBrk="0" hangingPunct="1">
              <a:lnSpc>
                <a:spcPct val="100000"/>
              </a:lnSpc>
              <a:spcBef>
                <a:spcPts val="153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ctr" defTabSz="955040" fontAlgn="base">
              <a:lnSpc>
                <a:spcPct val="150000"/>
              </a:lnSpc>
              <a:spcBef>
                <a:spcPts val="1530"/>
              </a:spcBef>
              <a:spcAft>
                <a:spcPct val="0"/>
              </a:spcAf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lvl="0" algn="ctr" defTabSz="955040" fontAlgn="base">
              <a:lnSpc>
                <a:spcPct val="150000"/>
              </a:lnSpc>
              <a:spcBef>
                <a:spcPts val="1530"/>
              </a:spcBef>
              <a:spcAft>
                <a:spcPct val="0"/>
              </a:spcAf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TextBox 6"/>
          <p:cNvSpPr txBox="1">
            <a:spLocks noChangeArrowheads="1"/>
          </p:cNvSpPr>
          <p:nvPr/>
        </p:nvSpPr>
        <p:spPr bwMode="auto">
          <a:xfrm>
            <a:off x="152399" y="973020"/>
            <a:ext cx="850291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查看单个评卷员考核详情，点击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考核分析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进入可看到评分差值统计情况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518637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质量分析</a:t>
            </a:r>
            <a:r>
              <a:rPr lang="en-US" altLang="zh-CN" dirty="0"/>
              <a:t>-</a:t>
            </a:r>
            <a:r>
              <a:rPr lang="zh-CN" altLang="en-US" dirty="0"/>
              <a:t>培训审核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859"/>
            <a:ext cx="9144000" cy="1702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5563"/>
            <a:ext cx="9144000" cy="1370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0600"/>
            <a:ext cx="9144000" cy="1740382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4114800" y="2567702"/>
            <a:ext cx="4540511" cy="10681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8591102" y="2438399"/>
            <a:ext cx="518795" cy="22860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613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内容占位符 5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1200329"/>
          </a:xfr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若管理端设置任务分配方式为小组长或题组长处理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仲裁卷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，则小组长或题组长点击在“正常评卷”后可评阅仲裁试卷，界面和普通评卷员评卷界面一致。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312420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评卷</a:t>
            </a:r>
            <a:r>
              <a:rPr lang="en-US" altLang="zh-CN" dirty="0"/>
              <a:t>-</a:t>
            </a:r>
            <a:r>
              <a:rPr lang="zh-CN" altLang="en-US" dirty="0"/>
              <a:t>正常评卷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228600" y="4722495"/>
            <a:ext cx="8001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抽查：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可按评卷时间、分数、评卷员、密号进行抽查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抽查条件可以单个使用也可以联合使用。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14290"/>
            <a:ext cx="373380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质量分析</a:t>
            </a:r>
            <a:r>
              <a:rPr lang="en-US" altLang="zh-CN" dirty="0"/>
              <a:t>-</a:t>
            </a:r>
            <a:r>
              <a:rPr lang="zh-CN" altLang="en-US" dirty="0"/>
              <a:t>抽查</a:t>
            </a:r>
            <a:r>
              <a:rPr lang="zh-CN" altLang="en-US" dirty="0" smtClean="0"/>
              <a:t>试卷</a:t>
            </a:r>
            <a:endParaRPr lang="zh-CN" altLang="en-US" dirty="0"/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1058745"/>
            <a:ext cx="8138325" cy="3503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Box 7"/>
          <p:cNvSpPr txBox="1">
            <a:spLocks noChangeArrowheads="1"/>
          </p:cNvSpPr>
          <p:nvPr/>
        </p:nvSpPr>
        <p:spPr bwMode="auto">
          <a:xfrm>
            <a:off x="533400" y="838200"/>
            <a:ext cx="6477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可查看当前题目评卷进度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297180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统计</a:t>
            </a:r>
            <a:r>
              <a:rPr lang="en-US" altLang="zh-CN" dirty="0"/>
              <a:t>-</a:t>
            </a:r>
            <a:r>
              <a:rPr lang="zh-CN" altLang="en-US" dirty="0"/>
              <a:t>题目进度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595360" cy="339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36" y="4811486"/>
            <a:ext cx="8409524" cy="1524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1828800" y="4419600"/>
            <a:ext cx="0" cy="443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Box 5"/>
          <p:cNvSpPr txBox="1">
            <a:spLocks noChangeArrowheads="1"/>
          </p:cNvSpPr>
          <p:nvPr/>
        </p:nvSpPr>
        <p:spPr bwMode="auto">
          <a:xfrm>
            <a:off x="76199" y="980163"/>
            <a:ext cx="880173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1600" dirty="0" smtClean="0"/>
              <a:t>可</a:t>
            </a:r>
            <a:r>
              <a:rPr lang="zh-CN" altLang="zh-CN" sz="1600" dirty="0"/>
              <a:t>查看科目的总体进度、进度详情、每日进度、收尾</a:t>
            </a:r>
            <a:r>
              <a:rPr lang="zh-CN" altLang="zh-CN" sz="1600" dirty="0" smtClean="0"/>
              <a:t>检查</a:t>
            </a:r>
            <a:r>
              <a:rPr lang="zh-CN" altLang="en-US" sz="1600" dirty="0" smtClean="0"/>
              <a:t>。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收尾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检查：评卷收尾（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289560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统计</a:t>
            </a:r>
            <a:r>
              <a:rPr lang="en-US" altLang="zh-CN" dirty="0"/>
              <a:t>-</a:t>
            </a:r>
            <a:r>
              <a:rPr lang="zh-CN" altLang="en-US" dirty="0"/>
              <a:t>科目</a:t>
            </a:r>
            <a:r>
              <a:rPr lang="zh-CN" altLang="en-US" dirty="0" smtClean="0"/>
              <a:t>进度</a:t>
            </a:r>
            <a:endParaRPr lang="zh-CN" altLang="en-US" dirty="0"/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3999"/>
            <a:ext cx="8649335" cy="4006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TextBox 6"/>
          <p:cNvSpPr txBox="1">
            <a:spLocks noChangeArrowheads="1"/>
          </p:cNvSpPr>
          <p:nvPr/>
        </p:nvSpPr>
        <p:spPr bwMode="auto">
          <a:xfrm>
            <a:off x="4267200" y="914400"/>
            <a:ext cx="477901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按题目和问题类型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提取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问题试卷，可给分或转交其它题目处理。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01391"/>
            <a:ext cx="327660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问题处理</a:t>
            </a:r>
            <a:r>
              <a:rPr lang="en-US" altLang="zh-CN" dirty="0"/>
              <a:t>-</a:t>
            </a:r>
            <a:r>
              <a:rPr lang="zh-CN" altLang="en-US" dirty="0"/>
              <a:t>问题卷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21" y="2819400"/>
            <a:ext cx="7271179" cy="35506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8610600" y="3124200"/>
            <a:ext cx="435610" cy="304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979"/>
            <a:ext cx="4104762" cy="21142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64" y="3301093"/>
            <a:ext cx="2702598" cy="2771895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>
            <a:off x="7198462" y="3250290"/>
            <a:ext cx="1488338" cy="254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962400" y="2176058"/>
            <a:ext cx="2514600" cy="685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Box 8"/>
          <p:cNvSpPr txBox="1">
            <a:spLocks noChangeArrowheads="1"/>
          </p:cNvSpPr>
          <p:nvPr/>
        </p:nvSpPr>
        <p:spPr bwMode="auto">
          <a:xfrm>
            <a:off x="457200" y="1066800"/>
            <a:ext cx="84582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用来监察评卷员的评卷质量，分为平均分、标准差、给分分布和工作量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14290"/>
            <a:ext cx="6400800" cy="684000"/>
          </a:xfrm>
        </p:spPr>
        <p:txBody>
          <a:bodyPr/>
          <a:lstStyle/>
          <a:p>
            <a:r>
              <a:rPr lang="zh-CN" altLang="en-US" sz="2800" dirty="0">
                <a:solidFill>
                  <a:srgbClr val="C00000"/>
                </a:solidFill>
              </a:rPr>
              <a:t>质量分析</a:t>
            </a:r>
            <a:r>
              <a:rPr lang="en-US" altLang="zh-CN" sz="2800" dirty="0"/>
              <a:t>-</a:t>
            </a:r>
            <a:r>
              <a:rPr lang="zh-CN" altLang="en-US" sz="2800" dirty="0"/>
              <a:t>评卷员对比分析（组员对比）</a:t>
            </a:r>
          </a:p>
        </p:txBody>
      </p:sp>
      <p:pic>
        <p:nvPicPr>
          <p:cNvPr id="3" name="图片 -2147482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5" y="1894687"/>
            <a:ext cx="8616315" cy="4904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69" y="1894687"/>
            <a:ext cx="6817046" cy="343651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箭头连接符 5"/>
          <p:cNvCxnSpPr/>
          <p:nvPr/>
        </p:nvCxnSpPr>
        <p:spPr>
          <a:xfrm flipV="1">
            <a:off x="2895600" y="5334000"/>
            <a:ext cx="304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062346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选择条件提取评卷员的自查试卷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，根据前后给分的离差值，分析评卷员的评卷质量。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518637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质量分析</a:t>
            </a:r>
            <a:r>
              <a:rPr lang="en-US" altLang="zh-CN" dirty="0"/>
              <a:t>-</a:t>
            </a:r>
            <a:r>
              <a:rPr lang="zh-CN" altLang="en-US" dirty="0"/>
              <a:t>自查一致性分析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" y="1847850"/>
            <a:ext cx="6151880" cy="4343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313" y="3148693"/>
            <a:ext cx="6279194" cy="3080657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2057400" y="4114800"/>
            <a:ext cx="8382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349" y="1044714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一般用于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多评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题目，统计各评卷员，小组，题组的误差（即：给分与最终成绩的差值的绝对值）与误差对应次数，反映多评题目的评卷质量。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518637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质量分析</a:t>
            </a:r>
            <a:r>
              <a:rPr lang="en-US" altLang="zh-CN" dirty="0"/>
              <a:t>-</a:t>
            </a:r>
            <a:r>
              <a:rPr lang="zh-CN" altLang="en-US" dirty="0"/>
              <a:t>评卷员误差分析</a:t>
            </a:r>
          </a:p>
        </p:txBody>
      </p:sp>
      <p:pic>
        <p:nvPicPr>
          <p:cNvPr id="3" name="图片 -21474824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49" y="1899024"/>
            <a:ext cx="5943600" cy="452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4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" y="2331141"/>
            <a:ext cx="6128961" cy="36569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箭头连接符 6"/>
          <p:cNvCxnSpPr/>
          <p:nvPr/>
        </p:nvCxnSpPr>
        <p:spPr>
          <a:xfrm flipH="1" flipV="1">
            <a:off x="6172200" y="4419600"/>
            <a:ext cx="609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426720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质量分析</a:t>
            </a:r>
            <a:r>
              <a:rPr lang="en-US" altLang="zh-CN" dirty="0"/>
              <a:t>-</a:t>
            </a:r>
            <a:r>
              <a:rPr lang="zh-CN" altLang="en-US" dirty="0"/>
              <a:t>工作量分析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352800"/>
            <a:ext cx="5482590" cy="3036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1" y="963295"/>
            <a:ext cx="8883650" cy="303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>
            <a:hlinkClick r:id="rId5" action="ppaction://hlinksldjump"/>
          </p:cNvPr>
          <p:cNvSpPr/>
          <p:nvPr/>
        </p:nvSpPr>
        <p:spPr bwMode="auto">
          <a:xfrm>
            <a:off x="32385" y="4032885"/>
            <a:ext cx="7206615" cy="1529715"/>
          </a:xfrm>
          <a:prstGeom prst="wedgeRoundRectCallout">
            <a:avLst>
              <a:gd name="adj1" fmla="val -21046"/>
              <a:gd name="adj2" fmla="val 51917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algn="ctr" eaLnBrk="1" hangingPunct="1"/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有效评卷数：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单评题目，即已出成绩的试卷中，评卷员给分与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最终成绩相等的数量。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多评题目，即已出成绩的试卷中，评卷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员给分与最终成绩的差值不超过大题允许误差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值一半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评分采用率：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有效评卷数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已出成绩数。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7467600" y="4000500"/>
            <a:ext cx="248602" cy="17411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>
          <a:xfrm>
            <a:off x="228600" y="229500"/>
            <a:ext cx="6477000" cy="684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各角色身份权限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（常规）</a:t>
            </a:r>
          </a:p>
        </p:txBody>
      </p:sp>
      <p:sp>
        <p:nvSpPr>
          <p:cNvPr id="53251" name="左大括号 3"/>
          <p:cNvSpPr/>
          <p:nvPr/>
        </p:nvSpPr>
        <p:spPr bwMode="auto">
          <a:xfrm>
            <a:off x="1163598" y="1447800"/>
            <a:ext cx="457200" cy="3962400"/>
          </a:xfrm>
          <a:prstGeom prst="leftBrace">
            <a:avLst>
              <a:gd name="adj1" fmla="val 8346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609600" y="2209800"/>
            <a:ext cx="553998" cy="266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评卷教师</a:t>
            </a:r>
          </a:p>
        </p:txBody>
      </p:sp>
      <p:sp>
        <p:nvSpPr>
          <p:cNvPr id="53253" name="矩形 6"/>
          <p:cNvSpPr>
            <a:spLocks noChangeArrowheads="1"/>
          </p:cNvSpPr>
          <p:nvPr/>
        </p:nvSpPr>
        <p:spPr bwMode="auto">
          <a:xfrm>
            <a:off x="1870035" y="2286000"/>
            <a:ext cx="6324600" cy="8382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（一道题可以分为若干个评卷小组）：评卷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仲裁卷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、抽查试卷、组员对比、问题卷处理等</a:t>
            </a:r>
          </a:p>
        </p:txBody>
      </p:sp>
      <p:sp>
        <p:nvSpPr>
          <p:cNvPr id="53254" name="矩形 7"/>
          <p:cNvSpPr>
            <a:spLocks noChangeArrowheads="1"/>
          </p:cNvSpPr>
          <p:nvPr/>
        </p:nvSpPr>
        <p:spPr bwMode="auto">
          <a:xfrm>
            <a:off x="1870035" y="4648200"/>
            <a:ext cx="6477000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科组长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：抽查试卷、组员对比、科目进度、题目进度、处理怀疑卷、查看样卷、采样、质量分析、评卷员管理等</a:t>
            </a:r>
          </a:p>
        </p:txBody>
      </p:sp>
      <p:sp>
        <p:nvSpPr>
          <p:cNvPr id="53255" name="矩形 8"/>
          <p:cNvSpPr>
            <a:spLocks noChangeArrowheads="1"/>
          </p:cNvSpPr>
          <p:nvPr/>
        </p:nvSpPr>
        <p:spPr bwMode="auto">
          <a:xfrm>
            <a:off x="1870035" y="1295400"/>
            <a:ext cx="6324600" cy="6858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普通评卷员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：评卷、回评、提交问题卷、查看样卷、查看评分标准等</a:t>
            </a:r>
          </a:p>
        </p:txBody>
      </p:sp>
      <p:sp>
        <p:nvSpPr>
          <p:cNvPr id="53256" name="矩形 9"/>
          <p:cNvSpPr>
            <a:spLocks noChangeArrowheads="1"/>
          </p:cNvSpPr>
          <p:nvPr/>
        </p:nvSpPr>
        <p:spPr bwMode="auto">
          <a:xfrm>
            <a:off x="1870035" y="3429000"/>
            <a:ext cx="63246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题组长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：抽查试卷、组员对比、题目进度、问题卷处理、查看样卷、采样等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>
            <a:hlinkClick r:id="rId2" action="ppaction://hlinksldjump"/>
          </p:cNvPr>
          <p:cNvSpPr/>
          <p:nvPr/>
        </p:nvSpPr>
        <p:spPr bwMode="auto">
          <a:xfrm>
            <a:off x="0" y="898290"/>
            <a:ext cx="6858000" cy="1601705"/>
          </a:xfrm>
          <a:prstGeom prst="wedgeRoundRectCallou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统计组长抽查情况。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系统抽查、复核次数：组长查看系统产生抽查卷的次数。</a:t>
            </a:r>
          </a:p>
          <a:p>
            <a:pPr>
              <a:defRPr/>
            </a:pPr>
            <a:r>
              <a:rPr lang="zh-CN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系统抽查、复核给分次数：组长查看系统抽查卷，并给分</a:t>
            </a:r>
            <a:r>
              <a:rPr lang="zh-CN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的次数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defRPr/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1" hangingPunct="1">
              <a:defRPr/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320040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统计</a:t>
            </a:r>
            <a:r>
              <a:rPr lang="en-US" altLang="zh-CN" dirty="0"/>
              <a:t>-</a:t>
            </a:r>
            <a:r>
              <a:rPr lang="zh-CN" altLang="en-US" dirty="0"/>
              <a:t>抽查统计</a:t>
            </a:r>
          </a:p>
        </p:txBody>
      </p:sp>
      <p:pic>
        <p:nvPicPr>
          <p:cNvPr id="3" name="图片 -21474824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697"/>
            <a:ext cx="9144000" cy="2957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72" y="4953000"/>
            <a:ext cx="8342857" cy="1504714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1905000" y="4731203"/>
            <a:ext cx="0" cy="443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Box 4"/>
          <p:cNvSpPr txBox="1">
            <a:spLocks noChangeArrowheads="1"/>
          </p:cNvSpPr>
          <p:nvPr/>
        </p:nvSpPr>
        <p:spPr bwMode="auto">
          <a:xfrm>
            <a:off x="300030" y="965898"/>
            <a:ext cx="7848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评卷员忘记密码时，可在此功能下初始化评卷员密码，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注意初始化密码需为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位数。</a:t>
            </a:r>
          </a:p>
        </p:txBody>
      </p:sp>
      <p:sp>
        <p:nvSpPr>
          <p:cNvPr id="89093" name="矩形 6"/>
          <p:cNvSpPr>
            <a:spLocks noChangeArrowheads="1"/>
          </p:cNvSpPr>
          <p:nvPr/>
        </p:nvSpPr>
        <p:spPr bwMode="auto">
          <a:xfrm>
            <a:off x="5334000" y="3657600"/>
            <a:ext cx="2286000" cy="3048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0" y="213722"/>
            <a:ext cx="541497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管理</a:t>
            </a:r>
            <a:r>
              <a:rPr lang="en-US" altLang="zh-CN" dirty="0"/>
              <a:t>-</a:t>
            </a:r>
            <a:r>
              <a:rPr lang="zh-CN" altLang="en-US" dirty="0"/>
              <a:t>评卷员管理（科组长）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603057"/>
            <a:ext cx="7458710" cy="4109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2133601"/>
            <a:ext cx="8839200" cy="47243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81000" y="214290"/>
            <a:ext cx="350520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管理</a:t>
            </a:r>
            <a:r>
              <a:rPr lang="en-US" altLang="zh-CN" dirty="0"/>
              <a:t>-</a:t>
            </a:r>
            <a:r>
              <a:rPr lang="zh-CN" altLang="en-US" dirty="0"/>
              <a:t>消息</a:t>
            </a: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57878"/>
            <a:ext cx="8229600" cy="525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017361"/>
            <a:ext cx="3742055" cy="587057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 bwMode="auto">
          <a:xfrm>
            <a:off x="2209800" y="2079916"/>
            <a:ext cx="1905000" cy="1828800"/>
          </a:xfrm>
          <a:prstGeom prst="wedgeRoundRectCallout">
            <a:avLst>
              <a:gd name="adj1" fmla="val 68625"/>
              <a:gd name="adj2" fmla="val 5983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可给评卷员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发消息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019800" y="1752600"/>
            <a:ext cx="601346" cy="327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8800" dirty="0"/>
          </a:p>
          <a:p>
            <a:pPr marL="0" indent="0">
              <a:buNone/>
            </a:pPr>
            <a:r>
              <a:rPr lang="en-US" altLang="zh-CN" sz="8800" dirty="0"/>
              <a:t>       </a:t>
            </a:r>
            <a:r>
              <a:rPr lang="zh-CN" altLang="en-US" sz="8800" dirty="0"/>
              <a:t>谢谢！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290"/>
            <a:ext cx="4876800" cy="684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 登陆评卷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05740" y="1613535"/>
            <a:ext cx="4792980" cy="147986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打开浏览器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在地址栏输入评卷服务器地址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按回车键，进入系统欢迎界面</a:t>
            </a: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457200" y="1066799"/>
            <a:ext cx="5715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 登录评卷地址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47" y="3289300"/>
            <a:ext cx="5361305" cy="2959735"/>
          </a:xfrm>
          <a:prstGeom prst="rect">
            <a:avLst/>
          </a:prstGeom>
        </p:spPr>
      </p:pic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1204897" y="4032885"/>
            <a:ext cx="2267146" cy="603849"/>
          </a:xfrm>
          <a:prstGeom prst="wedgeRoundRectCallout">
            <a:avLst>
              <a:gd name="adj1" fmla="val 54080"/>
              <a:gd name="adj2" fmla="val -12108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该地址由系统管理员在评卷开始之前公布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>
          <a:xfrm>
            <a:off x="4932045" y="1702435"/>
            <a:ext cx="4792980" cy="46609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方正大黑简体" pitchFamily="65" charset="-122"/>
                <a:ea typeface="方正大黑简体" pitchFamily="65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方正大黑简体" pitchFamily="65" charset="-122"/>
                <a:ea typeface="方正大黑简体" pitchFamily="65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方正大黑简体" pitchFamily="65" charset="-122"/>
                <a:ea typeface="方正大黑简体" pitchFamily="65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方正大黑简体" pitchFamily="65" charset="-122"/>
                <a:ea typeface="方正大黑简体" pitchFamily="65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5562600" y="2354580"/>
            <a:ext cx="228600" cy="845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6255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输入用户名和密码，点击“登录”进入系统</a:t>
            </a:r>
          </a:p>
          <a:p>
            <a:pPr lvl="1" eaLnBrk="1" hangingPunct="1">
              <a:buFontTx/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24" name="Rectangle 17"/>
          <p:cNvSpPr>
            <a:spLocks noChangeArrowheads="1"/>
          </p:cNvSpPr>
          <p:nvPr/>
        </p:nvSpPr>
        <p:spPr bwMode="auto">
          <a:xfrm>
            <a:off x="1938338" y="1966913"/>
            <a:ext cx="9144000" cy="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56326" name="TextBox 5"/>
          <p:cNvSpPr txBox="1">
            <a:spLocks noChangeArrowheads="1"/>
          </p:cNvSpPr>
          <p:nvPr/>
        </p:nvSpPr>
        <p:spPr bwMode="auto">
          <a:xfrm>
            <a:off x="457200" y="827629"/>
            <a:ext cx="5715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 登录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8" y="2405549"/>
            <a:ext cx="3581400" cy="2842260"/>
          </a:xfrm>
          <a:prstGeom prst="rect">
            <a:avLst/>
          </a:prstGeom>
        </p:spPr>
      </p:pic>
      <p:sp>
        <p:nvSpPr>
          <p:cNvPr id="56325" name="AutoShape 20"/>
          <p:cNvSpPr>
            <a:spLocks noChangeArrowheads="1"/>
          </p:cNvSpPr>
          <p:nvPr/>
        </p:nvSpPr>
        <p:spPr bwMode="auto">
          <a:xfrm>
            <a:off x="304800" y="2405549"/>
            <a:ext cx="2133600" cy="914400"/>
          </a:xfrm>
          <a:prstGeom prst="wedgeRoundRectCallout">
            <a:avLst>
              <a:gd name="adj1" fmla="val 85892"/>
              <a:gd name="adj2" fmla="val 8641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用户名和密码在评卷之前发放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49787"/>
            <a:ext cx="2742641" cy="2649578"/>
          </a:xfrm>
          <a:noFill/>
          <a:ln w="12700" cap="flat">
            <a:solidFill>
              <a:srgbClr val="FF0000"/>
            </a:solidFill>
          </a:ln>
        </p:spPr>
      </p:pic>
      <p:sp>
        <p:nvSpPr>
          <p:cNvPr id="57347" name="矩形 6"/>
          <p:cNvSpPr>
            <a:spLocks noChangeArrowheads="1"/>
          </p:cNvSpPr>
          <p:nvPr/>
        </p:nvSpPr>
        <p:spPr bwMode="auto">
          <a:xfrm>
            <a:off x="355600" y="1366520"/>
            <a:ext cx="80010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进入系统之后需要更改一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以上的数字作为新密码，如管理端没有导入评卷教师姓名数据，则登录时需评卷员修改个人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资料，姓名必须输入中文。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>
                <a:latin typeface="宋体" panose="02010600030101010101" pitchFamily="2" charset="-122"/>
              </a:rPr>
              <a:t>  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604837" y="904062"/>
            <a:ext cx="5715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   修改密码、完善个人资料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680" y="2621915"/>
            <a:ext cx="5310505" cy="28797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50" y="3017520"/>
            <a:ext cx="4464685" cy="33820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14290"/>
            <a:ext cx="3886200" cy="684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 smtClean="0"/>
              <a:t>角色</a:t>
            </a:r>
            <a:r>
              <a:rPr lang="zh-CN" altLang="en-US" sz="3600" dirty="0"/>
              <a:t>功能具体介绍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35" name="文本框 1"/>
          <p:cNvSpPr txBox="1">
            <a:spLocks noChangeArrowheads="1"/>
          </p:cNvSpPr>
          <p:nvPr/>
        </p:nvSpPr>
        <p:spPr bwMode="auto">
          <a:xfrm>
            <a:off x="2601692" y="2133600"/>
            <a:ext cx="378821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科组长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矩形 5"/>
          <p:cNvSpPr>
            <a:spLocks noChangeArrowheads="1"/>
          </p:cNvSpPr>
          <p:nvPr/>
        </p:nvSpPr>
        <p:spPr bwMode="auto">
          <a:xfrm>
            <a:off x="1905000" y="1524000"/>
            <a:ext cx="762000" cy="9144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415" y="230400"/>
            <a:ext cx="5186370" cy="684000"/>
          </a:xfrm>
        </p:spPr>
        <p:txBody>
          <a:bodyPr/>
          <a:lstStyle/>
          <a:p>
            <a:r>
              <a:rPr lang="zh-CN" altLang="en-US" dirty="0"/>
              <a:t>登陆后，进入评卷系统界面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" y="1066800"/>
            <a:ext cx="9095740" cy="5109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152401" y="4175760"/>
            <a:ext cx="623570" cy="64008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9" name="矩形 5"/>
          <p:cNvSpPr>
            <a:spLocks noChangeArrowheads="1"/>
          </p:cNvSpPr>
          <p:nvPr/>
        </p:nvSpPr>
        <p:spPr bwMode="auto">
          <a:xfrm>
            <a:off x="257175" y="1620520"/>
            <a:ext cx="518795" cy="64008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3124200"/>
            <a:ext cx="1283970" cy="79248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1644015" y="2540000"/>
            <a:ext cx="518795" cy="64008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2" name="矩形 5"/>
          <p:cNvSpPr>
            <a:spLocks noChangeArrowheads="1"/>
          </p:cNvSpPr>
          <p:nvPr/>
        </p:nvSpPr>
        <p:spPr bwMode="auto">
          <a:xfrm>
            <a:off x="2286001" y="1686560"/>
            <a:ext cx="588010" cy="64008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90525" y="1600200"/>
            <a:ext cx="1885950" cy="2017713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 w="28575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AutoShape 4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574925" y="1600200"/>
            <a:ext cx="1885950" cy="3733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941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AutoShape 5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4725988" y="16002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2941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AutoShape 6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6877050" y="16002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2700000" scaled="1"/>
          </a:gradFill>
          <a:ln w="28575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gray">
          <a:xfrm>
            <a:off x="8740775" y="1882775"/>
            <a:ext cx="3175" cy="1463675"/>
          </a:xfrm>
          <a:prstGeom prst="line">
            <a:avLst/>
          </a:prstGeom>
          <a:noFill/>
          <a:ln w="19050">
            <a:solidFill>
              <a:srgbClr val="080808">
                <a:alpha val="21960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gray">
          <a:xfrm>
            <a:off x="522288" y="2438400"/>
            <a:ext cx="1666875" cy="95410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正常评卷（仲裁卷）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采样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gray">
          <a:xfrm>
            <a:off x="409575" y="18288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评卷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gray">
          <a:xfrm>
            <a:off x="2571750" y="18288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质量分析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gray">
          <a:xfrm>
            <a:off x="4713288" y="18288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统计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gray">
          <a:xfrm>
            <a:off x="6877050" y="18288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问题处理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gray">
          <a:xfrm>
            <a:off x="2590800" y="2362200"/>
            <a:ext cx="1909762" cy="25545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抽查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试卷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培训审核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评卷员对比分析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自查一致性分析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评卷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误差分析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试评考核评卷分析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工作量分析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gray">
          <a:xfrm>
            <a:off x="4824413" y="2438400"/>
            <a:ext cx="1666875" cy="107721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题目进度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科目进度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抽查统计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gray">
          <a:xfrm>
            <a:off x="6975475" y="2362200"/>
            <a:ext cx="1666875" cy="3385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问题卷</a:t>
            </a: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处理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gray">
          <a:xfrm>
            <a:off x="2319338" y="2414588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1"/>
          </a:solidFill>
          <a:ln w="19050">
            <a:noFill/>
            <a:miter lim="800000"/>
          </a:ln>
          <a:effectLst>
            <a:outerShdw dist="28398" dir="3806097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gray">
          <a:xfrm>
            <a:off x="4460875" y="2414588"/>
            <a:ext cx="265113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2"/>
          </a:solidFill>
          <a:ln w="19050">
            <a:noFill/>
            <a:miter lim="800000"/>
          </a:ln>
          <a:effectLst>
            <a:outerShdw dist="28398" dir="3806097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gray">
          <a:xfrm>
            <a:off x="6611938" y="2414588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rgbClr val="8064A2"/>
          </a:solidFill>
          <a:ln w="19050">
            <a:noFill/>
            <a:miter lim="800000"/>
          </a:ln>
          <a:effectLst>
            <a:outerShdw dist="28398" dir="3806097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43" name="Line 22"/>
          <p:cNvSpPr>
            <a:spLocks noChangeShapeType="1"/>
          </p:cNvSpPr>
          <p:nvPr/>
        </p:nvSpPr>
        <p:spPr bwMode="gray">
          <a:xfrm>
            <a:off x="476250" y="2286000"/>
            <a:ext cx="16764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</a:ln>
          <a:effectLst>
            <a:prstShdw prst="shdw17" dist="17961" dir="13500000">
              <a:schemeClr val="tx1">
                <a:alpha val="50000"/>
              </a:scheme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244" name="Line 23"/>
          <p:cNvSpPr>
            <a:spLocks noChangeShapeType="1"/>
          </p:cNvSpPr>
          <p:nvPr/>
        </p:nvSpPr>
        <p:spPr bwMode="gray">
          <a:xfrm>
            <a:off x="2654300" y="2286000"/>
            <a:ext cx="16764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</a:ln>
          <a:effectLst>
            <a:prstShdw prst="shdw17" dist="17961" dir="13500000">
              <a:schemeClr val="tx1">
                <a:alpha val="50000"/>
              </a:scheme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245" name="Line 24"/>
          <p:cNvSpPr>
            <a:spLocks noChangeShapeType="1"/>
          </p:cNvSpPr>
          <p:nvPr/>
        </p:nvSpPr>
        <p:spPr bwMode="gray">
          <a:xfrm>
            <a:off x="4832350" y="2286000"/>
            <a:ext cx="16764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</a:ln>
          <a:effectLst>
            <a:prstShdw prst="shdw17" dist="17961" dir="13500000">
              <a:schemeClr val="tx1">
                <a:alpha val="50000"/>
              </a:scheme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246" name="Line 25"/>
          <p:cNvSpPr>
            <a:spLocks noChangeShapeType="1"/>
          </p:cNvSpPr>
          <p:nvPr/>
        </p:nvSpPr>
        <p:spPr bwMode="gray">
          <a:xfrm>
            <a:off x="6997700" y="2286000"/>
            <a:ext cx="16764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</a:ln>
          <a:effectLst>
            <a:prstShdw prst="shdw17" dist="17961" dir="13500000">
              <a:schemeClr val="tx1">
                <a:alpha val="50000"/>
              </a:scheme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58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819400" cy="665162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常用功能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2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6937375" y="4002087"/>
            <a:ext cx="1885950" cy="2017713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8575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gray">
          <a:xfrm>
            <a:off x="7069138" y="4840287"/>
            <a:ext cx="1666875" cy="7078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评卷员管理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消息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6956425" y="4230687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管理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gray">
          <a:xfrm>
            <a:off x="7023100" y="4687887"/>
            <a:ext cx="16764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</a:ln>
          <a:effectLst>
            <a:prstShdw prst="shdw17" dist="17961" dir="13500000">
              <a:schemeClr val="tx1">
                <a:alpha val="50000"/>
              </a:schemeClr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9" name="下箭头 28"/>
          <p:cNvSpPr/>
          <p:nvPr/>
        </p:nvSpPr>
        <p:spPr bwMode="auto">
          <a:xfrm>
            <a:off x="7772400" y="3657600"/>
            <a:ext cx="304800" cy="30480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TextBox 6"/>
          <p:cNvSpPr txBox="1">
            <a:spLocks noChangeArrowheads="1"/>
          </p:cNvSpPr>
          <p:nvPr/>
        </p:nvSpPr>
        <p:spPr bwMode="auto">
          <a:xfrm>
            <a:off x="5562600" y="1009541"/>
            <a:ext cx="357867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主要用来在正评前考核评卷员的评卷质量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。选中可以考核通过的评卷员，点击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按钮，该评卷员即可进入正评。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3657600" cy="684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质量分析</a:t>
            </a:r>
            <a:r>
              <a:rPr lang="en-US" altLang="zh-CN" dirty="0"/>
              <a:t>-</a:t>
            </a:r>
            <a:r>
              <a:rPr lang="zh-CN" altLang="en-US" dirty="0"/>
              <a:t>培训审核</a:t>
            </a:r>
          </a:p>
        </p:txBody>
      </p:sp>
      <p:pic>
        <p:nvPicPr>
          <p:cNvPr id="3" name="图片 -21474824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290"/>
            <a:ext cx="5485765" cy="3993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9400"/>
            <a:ext cx="9144000" cy="143424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981200" y="2540284"/>
            <a:ext cx="940111" cy="1377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276600" y="3927687"/>
            <a:ext cx="4953000" cy="146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1" y="4364896"/>
            <a:ext cx="9144000" cy="1702865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1752600" y="4085293"/>
            <a:ext cx="6639386" cy="14773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1752600" y="4740065"/>
            <a:ext cx="2438400" cy="779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810000" y="4364896"/>
            <a:ext cx="1066800" cy="375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62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me">
  <a:themeElements>
    <a:clrScheme name="Chrome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CC"/>
      </a:hlink>
      <a:folHlink>
        <a:srgbClr val="FF0000"/>
      </a:folHlink>
    </a:clrScheme>
    <a:fontScheme name="Chrome">
      <a:majorFont>
        <a:latin typeface="Arial"/>
        <a:ea typeface="黑体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Chro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ro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CC33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 algn="ctr" fontAlgn="auto">
          <a:spcBef>
            <a:spcPts val="0"/>
          </a:spcBef>
          <a:spcAft>
            <a:spcPts val="0"/>
          </a:spcAft>
          <a:defRPr sz="1400" b="1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786</Words>
  <Application>Microsoft Office PowerPoint</Application>
  <PresentationFormat>全屏显示(4:3)</PresentationFormat>
  <Paragraphs>88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方正大黑简体</vt:lpstr>
      <vt:lpstr>黑体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Chrome</vt:lpstr>
      <vt:lpstr>通用_蓝</vt:lpstr>
      <vt:lpstr>1_通用_蓝</vt:lpstr>
      <vt:lpstr>默认设计模板</vt:lpstr>
      <vt:lpstr>PowerPoint 演示文稿</vt:lpstr>
      <vt:lpstr>第一部分   各角色身份权限（常规）</vt:lpstr>
      <vt:lpstr>第二部分  登陆评卷系统</vt:lpstr>
      <vt:lpstr>PowerPoint 演示文稿</vt:lpstr>
      <vt:lpstr>PowerPoint 演示文稿</vt:lpstr>
      <vt:lpstr>角色功能具体介绍</vt:lpstr>
      <vt:lpstr>登陆后，进入评卷系统界面</vt:lpstr>
      <vt:lpstr>常用功能</vt:lpstr>
      <vt:lpstr>质量分析-培训审核</vt:lpstr>
      <vt:lpstr>质量分析-培训审核</vt:lpstr>
      <vt:lpstr>评卷-正常评卷</vt:lpstr>
      <vt:lpstr>质量分析-抽查试卷</vt:lpstr>
      <vt:lpstr>统计-题目进度</vt:lpstr>
      <vt:lpstr>统计-科目进度</vt:lpstr>
      <vt:lpstr>问题处理-问题卷</vt:lpstr>
      <vt:lpstr>质量分析-评卷员对比分析（组员对比）</vt:lpstr>
      <vt:lpstr>质量分析-自查一致性分析</vt:lpstr>
      <vt:lpstr>质量分析-评卷员误差分析</vt:lpstr>
      <vt:lpstr>质量分析-工作量分析</vt:lpstr>
      <vt:lpstr>统计-抽查统计</vt:lpstr>
      <vt:lpstr>管理-评卷员管理（科组长）</vt:lpstr>
      <vt:lpstr>管理-消息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郭才峰</cp:lastModifiedBy>
  <cp:revision>587</cp:revision>
  <cp:lastPrinted>2113-01-01T00:00:00Z</cp:lastPrinted>
  <dcterms:created xsi:type="dcterms:W3CDTF">2113-01-01T00:00:00Z</dcterms:created>
  <dcterms:modified xsi:type="dcterms:W3CDTF">2020-04-17T01:11:38Z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2052-11.1.0.8696</vt:lpwstr>
  </property>
</Properties>
</file>